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5" r:id="rId8"/>
    <p:sldId id="261" r:id="rId9"/>
    <p:sldId id="268" r:id="rId10"/>
    <p:sldId id="262" r:id="rId11"/>
    <p:sldId id="263" r:id="rId12"/>
    <p:sldId id="269" r:id="rId13"/>
    <p:sldId id="267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2A704-EB85-4ADB-B68F-BB2FC169056E}" type="datetimeFigureOut">
              <a:rPr lang="en-US"/>
              <a:pPr>
                <a:defRPr/>
              </a:pPr>
              <a:t>11/4/2010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AF426-3BF4-40A9-BAA8-FFCA7DF50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0CEB8-A928-4A20-94D9-58D4C34E66CC}" type="datetimeFigureOut">
              <a:rPr lang="en-US"/>
              <a:pPr>
                <a:defRPr/>
              </a:pPr>
              <a:t>11/4/2010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6C075-4ABB-4DFB-AA67-1976993161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9454F-A97F-4F63-912A-15FB037593A9}" type="datetimeFigureOut">
              <a:rPr lang="en-US"/>
              <a:pPr>
                <a:defRPr/>
              </a:pPr>
              <a:t>11/4/2010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6E40B-CEDD-40C4-8FF8-087AE4E35F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BB7F5-97DF-49B2-8813-191B52655F9D}" type="datetimeFigureOut">
              <a:rPr lang="en-US"/>
              <a:pPr>
                <a:defRPr/>
              </a:pPr>
              <a:t>11/4/2010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99FBA-BC65-4347-9E6A-718EA5E8D9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9EA9D-334C-4AC0-98A1-AEBC96ECFF0D}" type="datetimeFigureOut">
              <a:rPr lang="en-US"/>
              <a:pPr>
                <a:defRPr/>
              </a:pPr>
              <a:t>11/4/2010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48BC-C9C5-4AB5-A95D-7599EDD16F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33E77-FFA1-48D7-ACE4-5719E037F0E4}" type="datetimeFigureOut">
              <a:rPr lang="en-US"/>
              <a:pPr>
                <a:defRPr/>
              </a:pPr>
              <a:t>11/4/2010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C3913-D1C9-41D6-ACBE-151E938DAD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F0187-A13F-4D28-AAC1-7CA9C9EACF61}" type="datetimeFigureOut">
              <a:rPr lang="en-US"/>
              <a:pPr>
                <a:defRPr/>
              </a:pPr>
              <a:t>11/4/2010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D56A2-435F-4B71-8E94-7540714406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C4AFF-342D-46C2-ADAD-00CA81F43A88}" type="datetimeFigureOut">
              <a:rPr lang="en-US"/>
              <a:pPr>
                <a:defRPr/>
              </a:pPr>
              <a:t>11/4/2010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6C522-F739-45F5-9171-794591460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803A9-67C6-4DAA-B147-918243D3127E}" type="datetimeFigureOut">
              <a:rPr lang="en-US"/>
              <a:pPr>
                <a:defRPr/>
              </a:pPr>
              <a:t>11/4/2010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AFE09-8AFF-43D8-A8FD-0F44B43EAB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8DC42-C6D4-4617-9135-C7EB8B8FBF5D}" type="datetimeFigureOut">
              <a:rPr lang="en-US"/>
              <a:pPr>
                <a:defRPr/>
              </a:pPr>
              <a:t>11/4/2010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D46FD-19AD-4DDE-BEAF-2AB9E80846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A5430-FF7B-429C-89FC-FE074AD4A444}" type="datetimeFigureOut">
              <a:rPr lang="en-US"/>
              <a:pPr>
                <a:defRPr/>
              </a:pPr>
              <a:t>11/4/2010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15E23-D79A-49C7-93DF-09B3131976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338913CF-E88F-4C1B-95B5-C325CD13B4D3}" type="datetimeFigureOut">
              <a:rPr lang="en-US"/>
              <a:pPr>
                <a:defRPr/>
              </a:pPr>
              <a:t>11/4/2010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477AB820-6408-402B-BE02-49ADD2F51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56" r:id="rId2"/>
    <p:sldLayoutId id="2147483862" r:id="rId3"/>
    <p:sldLayoutId id="2147483857" r:id="rId4"/>
    <p:sldLayoutId id="2147483858" r:id="rId5"/>
    <p:sldLayoutId id="2147483859" r:id="rId6"/>
    <p:sldLayoutId id="2147483863" r:id="rId7"/>
    <p:sldLayoutId id="2147483864" r:id="rId8"/>
    <p:sldLayoutId id="2147483865" r:id="rId9"/>
    <p:sldLayoutId id="2147483860" r:id="rId10"/>
    <p:sldLayoutId id="21474838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alibri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/>
                </a:solidFill>
              </a:rPr>
              <a:t>Section 3.1: Identification Numbers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pPr eaLnBrk="1" hangingPunct="1"/>
            <a:r>
              <a:rPr lang="en-US" dirty="0" smtClean="0"/>
              <a:t>Math for Liberal Studies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/>
                </a:solidFill>
              </a:rPr>
              <a:t>Kinds of Errors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11480" indent="-320040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dirty="0" smtClean="0"/>
              <a:t>Substitution: 1234</a:t>
            </a:r>
            <a:r>
              <a:rPr lang="en-US" b="1" dirty="0" smtClean="0">
                <a:solidFill>
                  <a:srgbClr val="FF0000"/>
                </a:solidFill>
              </a:rPr>
              <a:t>7</a:t>
            </a:r>
            <a:r>
              <a:rPr lang="en-US" dirty="0" smtClean="0"/>
              <a:t>6 instead of 1234</a:t>
            </a:r>
            <a:r>
              <a:rPr lang="en-US" b="1" dirty="0" smtClean="0">
                <a:solidFill>
                  <a:schemeClr val="accent4"/>
                </a:solidFill>
              </a:rPr>
              <a:t>5</a:t>
            </a:r>
            <a:r>
              <a:rPr lang="en-US" dirty="0" smtClean="0"/>
              <a:t>6</a:t>
            </a:r>
          </a:p>
          <a:p>
            <a:pPr marL="740664" lvl="1" indent="-274320" eaLnBrk="1" fontAlgn="auto" hangingPunct="1">
              <a:spcAft>
                <a:spcPts val="1200"/>
              </a:spcAft>
              <a:defRPr/>
            </a:pPr>
            <a:r>
              <a:rPr lang="en-US" dirty="0" smtClean="0"/>
              <a:t>This error is the most common, occurring almost 80% of the time</a:t>
            </a:r>
          </a:p>
          <a:p>
            <a:pPr marL="411480" indent="-320040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dirty="0" smtClean="0"/>
              <a:t>Transposition: 123</a:t>
            </a:r>
            <a:r>
              <a:rPr lang="en-US" b="1" dirty="0" smtClean="0">
                <a:solidFill>
                  <a:srgbClr val="FF0000"/>
                </a:solidFill>
              </a:rPr>
              <a:t>54</a:t>
            </a:r>
            <a:r>
              <a:rPr lang="en-US" dirty="0" smtClean="0"/>
              <a:t>6 instead of 123</a:t>
            </a:r>
            <a:r>
              <a:rPr lang="en-US" b="1" dirty="0" smtClean="0">
                <a:solidFill>
                  <a:schemeClr val="accent4"/>
                </a:solidFill>
              </a:rPr>
              <a:t>45</a:t>
            </a:r>
            <a:r>
              <a:rPr lang="en-US" dirty="0" smtClean="0"/>
              <a:t>6</a:t>
            </a:r>
          </a:p>
          <a:p>
            <a:pPr marL="740664" lvl="1" indent="-274320" eaLnBrk="1" fontAlgn="auto" hangingPunct="1">
              <a:spcAft>
                <a:spcPts val="1200"/>
              </a:spcAft>
              <a:defRPr/>
            </a:pPr>
            <a:r>
              <a:rPr lang="en-US" dirty="0" smtClean="0"/>
              <a:t>This error accounts for around 10% of all errors</a:t>
            </a:r>
          </a:p>
          <a:p>
            <a:pPr marL="411480" indent="-320040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dirty="0" smtClean="0"/>
              <a:t>Jump transposition: 12</a:t>
            </a:r>
            <a:r>
              <a:rPr lang="en-US" b="1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4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6 instead of 12</a:t>
            </a:r>
            <a:r>
              <a:rPr lang="en-US" b="1" dirty="0" smtClean="0">
                <a:solidFill>
                  <a:schemeClr val="accent4"/>
                </a:solidFill>
              </a:rPr>
              <a:t>3</a:t>
            </a:r>
            <a:r>
              <a:rPr lang="en-US" dirty="0" smtClean="0"/>
              <a:t>4</a:t>
            </a:r>
            <a:r>
              <a:rPr lang="en-US" b="1" dirty="0" smtClean="0">
                <a:solidFill>
                  <a:schemeClr val="accent4"/>
                </a:solidFill>
              </a:rPr>
              <a:t>5</a:t>
            </a:r>
            <a:r>
              <a:rPr lang="en-US" dirty="0" smtClean="0"/>
              <a:t>6</a:t>
            </a:r>
          </a:p>
          <a:p>
            <a:pPr marL="740664" lvl="1" indent="-274320" eaLnBrk="1" fontAlgn="auto" hangingPunct="1">
              <a:spcAft>
                <a:spcPts val="1200"/>
              </a:spcAft>
              <a:defRPr/>
            </a:pPr>
            <a:r>
              <a:rPr lang="en-US" dirty="0" smtClean="0"/>
              <a:t>This error is much rarer, accounting for only about 1% of all errors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How Are Errors Detected?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We can immediately see that any of those ID numbers are incorrect, but that’s because we know the real ID number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Put yourself in the position of the company representative on the other end of the phone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That person doesn’t know what the real ID number is, they only know what you tell them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How Are Errors Detected?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Most errors are detected using </a:t>
            </a:r>
            <a:r>
              <a:rPr lang="en-US" i="1" dirty="0" smtClean="0"/>
              <a:t>check digits</a:t>
            </a:r>
            <a:endParaRPr lang="en-US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Check digits are extra digits attached to the ID number that are only used for checking that the ID number is valid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Many different check digit systems are used, and we will study several of them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Some check digit systems are secret so that they cannot be used to generate fake (but valid) ID numbers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Validity vs. 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an ID number is communicated, errors can occur, and we can sometimes detect those errors by determining that the erroneous number is </a:t>
            </a:r>
            <a:r>
              <a:rPr lang="en-US" b="1" dirty="0" smtClean="0"/>
              <a:t>invalid</a:t>
            </a:r>
          </a:p>
          <a:p>
            <a:endParaRPr lang="en-US" dirty="0" smtClean="0"/>
          </a:p>
          <a:p>
            <a:r>
              <a:rPr lang="en-US" dirty="0" smtClean="0"/>
              <a:t>However, sometimes even ID numbers with errors turn out to be valid.  In these cases there is no way to know that the ID number is </a:t>
            </a:r>
            <a:r>
              <a:rPr lang="en-US" b="1" dirty="0" smtClean="0"/>
              <a:t>incorrect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Sample ID Number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Suppose we run a company that sells phone cards, and each card comes with an account number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The format of the account number is a 6-digit number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Validity is determined using this rule: if the sum of the digits of the account number is 20, then the number is valid.  If not, then the number is invalid</a:t>
            </a:r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Someone calls in to phone card service and wants to place a call using account number 516224</a:t>
            </a:r>
          </a:p>
          <a:p>
            <a:endParaRPr lang="en-US" dirty="0" smtClean="0"/>
          </a:p>
          <a:p>
            <a:r>
              <a:rPr lang="en-US" dirty="0" smtClean="0"/>
              <a:t>We can use our system to determine whether or not this is a valid ID number</a:t>
            </a:r>
          </a:p>
          <a:p>
            <a:endParaRPr lang="en-US" dirty="0" smtClean="0"/>
          </a:p>
          <a:p>
            <a:r>
              <a:rPr lang="en-US" dirty="0" smtClean="0"/>
              <a:t>5+1+6+2+2+4 = 20, so this number is valid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However, just because the number is valid does </a:t>
            </a:r>
            <a:r>
              <a:rPr lang="en-US" b="1" dirty="0" smtClean="0"/>
              <a:t>not</a:t>
            </a:r>
            <a:r>
              <a:rPr lang="en-US" dirty="0" smtClean="0"/>
              <a:t> mean that it is correct</a:t>
            </a:r>
          </a:p>
          <a:p>
            <a:endParaRPr lang="en-US" dirty="0" smtClean="0"/>
          </a:p>
          <a:p>
            <a:r>
              <a:rPr lang="en-US" dirty="0" smtClean="0"/>
              <a:t>It is possible that there was an error that our system didn’t detect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Detecting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Suppose you want to use your account, which has ID number 153182</a:t>
            </a:r>
          </a:p>
          <a:p>
            <a:endParaRPr lang="en-US" dirty="0" smtClean="0"/>
          </a:p>
          <a:p>
            <a:r>
              <a:rPr lang="en-US" dirty="0" smtClean="0"/>
              <a:t>However, when you go to type in your number, you accidentally type in 156182</a:t>
            </a:r>
          </a:p>
          <a:p>
            <a:endParaRPr lang="en-US" dirty="0" smtClean="0"/>
          </a:p>
          <a:p>
            <a:r>
              <a:rPr lang="en-US" dirty="0" smtClean="0"/>
              <a:t>We can see that an error has occurred because we can see both numbers, but the company only knows the number you typed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Detecting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the error detected?</a:t>
            </a:r>
          </a:p>
          <a:p>
            <a:endParaRPr lang="en-US" dirty="0" smtClean="0"/>
          </a:p>
          <a:p>
            <a:r>
              <a:rPr lang="en-US" dirty="0" smtClean="0"/>
              <a:t>We try our system: 1+5+6+1+8+2 = 23</a:t>
            </a:r>
          </a:p>
          <a:p>
            <a:endParaRPr lang="en-US" dirty="0" smtClean="0"/>
          </a:p>
          <a:p>
            <a:r>
              <a:rPr lang="en-US" dirty="0" smtClean="0"/>
              <a:t>Since the sum isn’t 20, we know the ID number 156182 is invalid</a:t>
            </a:r>
          </a:p>
          <a:p>
            <a:endParaRPr lang="en-US" dirty="0" smtClean="0"/>
          </a:p>
          <a:p>
            <a:r>
              <a:rPr lang="en-US" dirty="0" smtClean="0"/>
              <a:t>We have detected the error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Undetected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This time, suppose you type in your ID number (153182) as 153812</a:t>
            </a:r>
          </a:p>
          <a:p>
            <a:endParaRPr lang="en-US" dirty="0" smtClean="0"/>
          </a:p>
          <a:p>
            <a:r>
              <a:rPr lang="en-US" dirty="0" smtClean="0"/>
              <a:t>Again, we can see that an error has occurred, but the question is whether the ID number system can detect the error</a:t>
            </a:r>
          </a:p>
          <a:p>
            <a:endParaRPr lang="en-US" dirty="0" smtClean="0"/>
          </a:p>
          <a:p>
            <a:r>
              <a:rPr lang="en-US" dirty="0" smtClean="0"/>
              <a:t>In this case, 1+5+3+8+1+2 = 20, which means that the new ID number is valid</a:t>
            </a:r>
          </a:p>
          <a:p>
            <a:endParaRPr lang="en-US" dirty="0" smtClean="0"/>
          </a:p>
          <a:p>
            <a:r>
              <a:rPr lang="en-US" dirty="0" smtClean="0"/>
              <a:t>The error is </a:t>
            </a:r>
            <a:r>
              <a:rPr lang="en-US" i="1" dirty="0" smtClean="0"/>
              <a:t>not</a:t>
            </a:r>
            <a:r>
              <a:rPr lang="en-US" dirty="0" smtClean="0"/>
              <a:t> detected!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/>
                </a:solidFill>
              </a:rPr>
              <a:t>What is an identification number?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identification number is a sequence of letters and/or numbers that identifies an object, person, place, or concept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 number should </a:t>
            </a:r>
            <a:r>
              <a:rPr lang="en-US" i="1" smtClean="0"/>
              <a:t>unambiguously</a:t>
            </a:r>
            <a:r>
              <a:rPr lang="en-US" smtClean="0"/>
              <a:t> identify something: no two things should have the same ID number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 vs. Correct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2209800"/>
          <a:ext cx="8077200" cy="39624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981200"/>
                <a:gridCol w="3048000"/>
                <a:gridCol w="3048000"/>
              </a:tblGrid>
              <a:tr h="9519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/>
                        <a:t>valid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/>
                        <a:t>invalid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034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/>
                        <a:t>correct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The ID number is valid and correct.  There are </a:t>
                      </a:r>
                      <a:r>
                        <a:rPr lang="en-US" sz="1800" b="1" dirty="0"/>
                        <a:t>no errors</a:t>
                      </a:r>
                      <a:r>
                        <a:rPr lang="en-US" sz="1800" dirty="0"/>
                        <a:t>.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/>
                        <a:t>Impossible</a:t>
                      </a:r>
                      <a:r>
                        <a:rPr lang="en-US" sz="1800" dirty="0"/>
                        <a:t>.  If the ID number is correct, then it must be valid.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069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/>
                        <a:t>incorrect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The ID number is valid but incorrect.  There was an error that was </a:t>
                      </a:r>
                      <a:r>
                        <a:rPr lang="en-US" sz="1800" b="1" dirty="0"/>
                        <a:t>not detected</a:t>
                      </a:r>
                      <a:r>
                        <a:rPr lang="en-US" sz="1800" dirty="0"/>
                        <a:t>, or a thief has managed to forge a valid ID.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The ID number is incorrect and can be shown to be invalid using the rules for the ID number system.  Errors are </a:t>
                      </a:r>
                      <a:r>
                        <a:rPr lang="en-US" sz="1800" b="1" dirty="0"/>
                        <a:t>detected</a:t>
                      </a:r>
                      <a:r>
                        <a:rPr lang="en-US" sz="1800" dirty="0"/>
                        <a:t>.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/>
                </a:solidFill>
              </a:rPr>
              <a:t>Where have you encountered ID numbers?</a:t>
            </a:r>
            <a:endParaRPr lang="en-US" sz="36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41148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Think about the different ways you encounter ID numbers in your daily life…</a:t>
            </a:r>
          </a:p>
          <a:p>
            <a:pPr marL="704088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License plate</a:t>
            </a:r>
          </a:p>
          <a:p>
            <a:pPr marL="704088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Driver’s license number</a:t>
            </a:r>
          </a:p>
          <a:p>
            <a:pPr marL="704088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Student ID number</a:t>
            </a:r>
          </a:p>
          <a:p>
            <a:pPr marL="704088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Social Security number</a:t>
            </a:r>
          </a:p>
          <a:p>
            <a:pPr marL="704088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Phone numbers</a:t>
            </a:r>
          </a:p>
          <a:p>
            <a:pPr marL="704088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Credit card numbers</a:t>
            </a:r>
          </a:p>
          <a:p>
            <a:pPr marL="704088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ISBN (International Standard Book Number)</a:t>
            </a:r>
          </a:p>
          <a:p>
            <a:pPr marL="704088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UPC (Universal Product Code)</a:t>
            </a:r>
          </a:p>
          <a:p>
            <a:pPr marL="704088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Many, many more…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/>
                </a:solidFill>
              </a:rPr>
              <a:t>Are ID numbers random?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happens if you go to Amazon.com and type in something random when it asks you for a credit card number?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What </a:t>
            </a:r>
            <a:r>
              <a:rPr lang="en-US" i="1" dirty="0" smtClean="0"/>
              <a:t>should</a:t>
            </a:r>
            <a:r>
              <a:rPr lang="en-US" dirty="0" smtClean="0"/>
              <a:t> happen?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/>
                </a:solidFill>
              </a:rPr>
              <a:t>Security Features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does the computer know that the number you typed in isn’t valid?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There are some quick ways it might be able to tell</a:t>
            </a:r>
          </a:p>
          <a:p>
            <a:pPr lvl="1" eaLnBrk="1" hangingPunct="1"/>
            <a:r>
              <a:rPr lang="en-US" dirty="0" smtClean="0"/>
              <a:t>You typed in some letters or symbols instead of all numbers</a:t>
            </a:r>
          </a:p>
          <a:p>
            <a:pPr lvl="1" eaLnBrk="1" hangingPunct="1"/>
            <a:r>
              <a:rPr lang="en-US" dirty="0" smtClean="0"/>
              <a:t>You didn’t type in 16 digits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ID numbers typically have a common </a:t>
            </a:r>
            <a:r>
              <a:rPr lang="en-US" i="1" dirty="0" smtClean="0"/>
              <a:t>format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Standard PA license plates have a format of three letters followed by four digits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Social security numbers are 9 digits long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Phone numbers are 10 digits long (with area code)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/>
                </a:solidFill>
              </a:rPr>
              <a:t>Security Features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What if you type in a number with the correct format?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Should the computer have to look through all the millions of credit card numbers to make sure that what you typed in isn’t on the list?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There are billions of credit cards in the world, even with fast computers this would take too long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/>
                </a:solidFill>
              </a:rPr>
              <a:t>Checking Validity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Most ID numbers have a quick way to check to make sure that the number is valid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This is not just for security, but to detect errors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If an ID number is entered incorrectly, it is important that the error is caught; you don’t want your account to get charged for someone else’s 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you call customer service to ask a question about your account</a:t>
            </a:r>
          </a:p>
          <a:p>
            <a:endParaRPr lang="en-US" dirty="0" smtClean="0"/>
          </a:p>
          <a:p>
            <a:r>
              <a:rPr lang="en-US" dirty="0" smtClean="0"/>
              <a:t>The representative asks for your account number, which is 123456</a:t>
            </a:r>
          </a:p>
          <a:p>
            <a:endParaRPr lang="en-US" dirty="0" smtClean="0"/>
          </a:p>
          <a:p>
            <a:r>
              <a:rPr lang="en-US" dirty="0" smtClean="0"/>
              <a:t>What kinds of errors can occur when reporting an ID number like this?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1015</Words>
  <Application>Microsoft Office PowerPoint</Application>
  <PresentationFormat>On-screen Show (4:3)</PresentationFormat>
  <Paragraphs>120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Module</vt:lpstr>
      <vt:lpstr>Section 3.1: Identification Numbers</vt:lpstr>
      <vt:lpstr>What is an identification number?</vt:lpstr>
      <vt:lpstr>Where have you encountered ID numbers?</vt:lpstr>
      <vt:lpstr>Are ID numbers random?</vt:lpstr>
      <vt:lpstr>Security Features</vt:lpstr>
      <vt:lpstr>Format</vt:lpstr>
      <vt:lpstr>Security Features</vt:lpstr>
      <vt:lpstr>Checking Validity</vt:lpstr>
      <vt:lpstr>Kinds of Errors</vt:lpstr>
      <vt:lpstr>Kinds of Errors</vt:lpstr>
      <vt:lpstr>How Are Errors Detected?</vt:lpstr>
      <vt:lpstr>How Are Errors Detected?</vt:lpstr>
      <vt:lpstr>Validity vs. Correctness</vt:lpstr>
      <vt:lpstr>A Sample ID Number System</vt:lpstr>
      <vt:lpstr>Checking Validity</vt:lpstr>
      <vt:lpstr>Checking Correctness</vt:lpstr>
      <vt:lpstr>Detecting Errors</vt:lpstr>
      <vt:lpstr>Detecting Errors</vt:lpstr>
      <vt:lpstr>Undetected Errors</vt:lpstr>
      <vt:lpstr>Valid vs. Correct</vt:lpstr>
    </vt:vector>
  </TitlesOfParts>
  <Company>Shippensburg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3.1: Identification Numbers</dc:title>
  <dc:creator>James Hamblin</dc:creator>
  <cp:lastModifiedBy>James Hamblin</cp:lastModifiedBy>
  <cp:revision>10</cp:revision>
  <dcterms:created xsi:type="dcterms:W3CDTF">2007-11-12T18:03:33Z</dcterms:created>
  <dcterms:modified xsi:type="dcterms:W3CDTF">2010-11-04T11:42:01Z</dcterms:modified>
</cp:coreProperties>
</file>